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401" r:id="rId4"/>
    <p:sldId id="402" r:id="rId5"/>
    <p:sldId id="404" r:id="rId6"/>
    <p:sldId id="403" r:id="rId7"/>
    <p:sldId id="405" r:id="rId8"/>
    <p:sldId id="408" r:id="rId9"/>
    <p:sldId id="406" r:id="rId10"/>
    <p:sldId id="409" r:id="rId11"/>
    <p:sldId id="31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3E4E"/>
    <a:srgbClr val="BEA777"/>
    <a:srgbClr val="D8C240"/>
    <a:srgbClr val="293155"/>
    <a:srgbClr val="2C2955"/>
    <a:srgbClr val="262C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85" autoAdjust="0"/>
    <p:restoredTop sz="94422" autoAdjust="0"/>
  </p:normalViewPr>
  <p:slideViewPr>
    <p:cSldViewPr snapToGrid="0">
      <p:cViewPr varScale="1">
        <p:scale>
          <a:sx n="79" d="100"/>
          <a:sy n="79" d="100"/>
        </p:scale>
        <p:origin x="374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A418C-09EA-4E5F-BD16-8C4CC8B46A85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07B8D-4278-4F2F-AC3A-AE5A35FAE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14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07B8D-4278-4F2F-AC3A-AE5A35FAE4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65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AE33C-863C-4975-B8EB-F62FF4B5B0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AA815-ADBE-4593-8E60-AFC95FEE4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23285-6446-44D3-838C-8E56F3AAE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E872D-668E-4C62-B9F7-11A9F44F5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852A8-1457-41FE-9B6D-86C9CFED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4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673FA-F47C-452B-8D2D-D0662B42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CACDA6-AA5D-4B4E-83BC-7DB5AFF55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A01E6-9C93-4FDF-B42F-C5AAC77BA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559B6-249D-4B8A-80D4-28B6BB84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0F412-159C-4CE1-82B5-9DA2CBE3E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5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6C0FB9-00EF-4AFF-82AF-3D174D348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426FB-5F64-4C7E-A590-FEFACDA3D3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F3CBC-4B9E-4D1A-AA8F-76772C6E7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4995C-43B8-4010-A7BD-717A51B5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6CE3F-BAB3-44EC-9E87-7C141239D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91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D66DA-C844-43FF-BCDE-EE90D8764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E5CA3-3F39-4B73-8F02-407E2DEF2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21A4E-A3A4-48C9-B59C-25FC0FA21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8AE7B-416E-4702-B766-818E3158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3D53D-3111-4874-B60C-86F2CF36A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8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AB6E9-48E3-435E-BBC8-211C1616F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E6776-2511-4400-A656-A10FAF933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B3C3D-6F03-40C7-B38C-0C14349AE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D4DE4-B416-45F8-AB3A-7438D5B0B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B0ECD-3FB7-4389-9CAA-C0775EF6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9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1F2ED-4F7E-4EB2-8CD0-09E0F1239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CBAEB-BCFA-4841-9DD5-5AF931DD51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373EB7-10DC-4A78-B431-4931FF8BD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F6731-12B3-4B12-BE3B-12FDD29CC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019CBB-C5DD-48C7-9A4F-065EF40E0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B712D-526C-4F0B-89D4-F731616B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0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0EAF2-A974-438B-8B5B-3C3FDF931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B5A337-D55E-4B39-9278-E08A45A0D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C1197-49B5-4B05-9C28-EFFCB7C0E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B35D04-0F59-469E-896B-C8DF5180DB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1B683D-65A7-489C-9EBF-511437AC83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A761FC-5B2F-4568-B7D9-FA6A5CE4C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0791E0-51A1-484E-AF33-983B426E7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6BE771-E91C-4966-87AA-3517C20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6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11BF1-AE10-4F58-93A2-E36100B0D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4C797-283B-4AB4-9F1C-CE57350FA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55BC5A-2B53-4198-9998-C2A32D76D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1DCB1-AAA1-460D-AE7A-32AB35737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8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39B113-7C53-4284-B717-3876D3C4D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50FEFE-EB34-4CB6-92BB-376833CDF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41C0C7-68D3-4162-9EE4-A87D20C9E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56128-E9E4-4CB1-8F9D-6DF368BE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44F27-66C1-4E71-9DAB-5445EF01F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176A4A-6DF4-40EA-8DA8-EE7A43D1C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34C5C-C6AC-4484-8C4F-621DDCA4D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93996-5DF0-44F6-882E-57D5772E0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2EF96-4654-43AE-9B25-E25650CCC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7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A7AD4-5A04-4810-9981-8D9E8DFCC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A77CE-C912-46BB-B3ED-BDF4326819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BC7013-516B-4B03-9093-4974B0432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CC199-442F-4206-87FB-0DDF7E50C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2263F-3497-4BA0-89C3-311965888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6229C-3423-41D7-9A38-3D5396ACD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6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B19456-07BB-43F2-A8D7-A97D154A8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8867E-90FE-4181-AD5D-84AB18999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92E70-CA3D-4429-A534-600C817ABC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5B09D-C29B-43CE-8BD2-9BFDD34977C1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50DDA-BBDE-4B4A-9D71-85971CEF49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1F858-6677-44D8-A218-D45126940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CFF35-5BA1-4487-8B17-F1DA31EC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0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8562771B-FC06-B946-9DC4-6282F7C3CD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9531" y="5270959"/>
            <a:ext cx="3462067" cy="490175"/>
          </a:xfrm>
          <a:prstGeom prst="rect">
            <a:avLst/>
          </a:prstGeom>
        </p:spPr>
      </p:pic>
      <p:sp>
        <p:nvSpPr>
          <p:cNvPr id="14" name="Isosceles Triangle 4">
            <a:extLst>
              <a:ext uri="{FF2B5EF4-FFF2-40B4-BE49-F238E27FC236}">
                <a16:creationId xmlns:a16="http://schemas.microsoft.com/office/drawing/2014/main" id="{83EA2480-772B-F241-BBAA-A889C23A9356}"/>
              </a:ext>
            </a:extLst>
          </p:cNvPr>
          <p:cNvSpPr/>
          <p:nvPr/>
        </p:nvSpPr>
        <p:spPr>
          <a:xfrm rot="8100000">
            <a:off x="-1827341" y="-7665"/>
            <a:ext cx="6858004" cy="12005817"/>
          </a:xfrm>
          <a:prstGeom prst="triangle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3">
            <a:extLst>
              <a:ext uri="{FF2B5EF4-FFF2-40B4-BE49-F238E27FC236}">
                <a16:creationId xmlns:a16="http://schemas.microsoft.com/office/drawing/2014/main" id="{B41A7784-E60A-474B-BCAD-B6151CCD1305}"/>
              </a:ext>
            </a:extLst>
          </p:cNvPr>
          <p:cNvSpPr/>
          <p:nvPr/>
        </p:nvSpPr>
        <p:spPr>
          <a:xfrm rot="8100000">
            <a:off x="-634115" y="1181969"/>
            <a:ext cx="6858004" cy="12192002"/>
          </a:xfrm>
          <a:prstGeom prst="triangle">
            <a:avLst/>
          </a:prstGeom>
          <a:noFill/>
          <a:ln>
            <a:solidFill>
              <a:srgbClr val="323E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03E8D29-D4E1-944D-A7C5-04222E41B2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4903" y="1487293"/>
            <a:ext cx="9941095" cy="2900518"/>
          </a:xfrm>
        </p:spPr>
        <p:txBody>
          <a:bodyPr anchor="ctr">
            <a:no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Helvetica"/>
                <a:ea typeface="+mj-lt"/>
                <a:cs typeface="+mj-lt"/>
              </a:rPr>
              <a:t>HOSTING A WINNING OPEN HOUSE</a:t>
            </a:r>
            <a:br>
              <a:rPr lang="en-US" sz="7200" b="1" dirty="0">
                <a:solidFill>
                  <a:schemeClr val="bg1"/>
                </a:solidFill>
                <a:latin typeface="Helvetica"/>
                <a:ea typeface="+mj-lt"/>
                <a:cs typeface="+mj-lt"/>
              </a:rPr>
            </a:br>
            <a:endParaRPr lang="en-US" sz="7200" b="1" dirty="0">
              <a:solidFill>
                <a:schemeClr val="bg1"/>
              </a:solidFill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21638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D4C434-9E6F-47E0-B50B-2B5E2BE4E733}"/>
              </a:ext>
            </a:extLst>
          </p:cNvPr>
          <p:cNvSpPr/>
          <p:nvPr/>
        </p:nvSpPr>
        <p:spPr>
          <a:xfrm>
            <a:off x="0" y="1"/>
            <a:ext cx="12192001" cy="1522602"/>
          </a:xfrm>
          <a:prstGeom prst="rect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nual Input 4">
            <a:extLst>
              <a:ext uri="{FF2B5EF4-FFF2-40B4-BE49-F238E27FC236}">
                <a16:creationId xmlns:a16="http://schemas.microsoft.com/office/drawing/2014/main" id="{AFD0CFEB-7F5A-4F2F-B494-436B9BA88106}"/>
              </a:ext>
            </a:extLst>
          </p:cNvPr>
          <p:cNvSpPr/>
          <p:nvPr/>
        </p:nvSpPr>
        <p:spPr>
          <a:xfrm rot="1189160">
            <a:off x="131516" y="799513"/>
            <a:ext cx="12698361" cy="6900268"/>
          </a:xfrm>
          <a:prstGeom prst="flowChartManualInput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C1A8C-EA9A-D240-8FCE-15AAE574A5AA}"/>
              </a:ext>
            </a:extLst>
          </p:cNvPr>
          <p:cNvSpPr txBox="1"/>
          <p:nvPr/>
        </p:nvSpPr>
        <p:spPr>
          <a:xfrm>
            <a:off x="1795960" y="1261822"/>
            <a:ext cx="9596384" cy="736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Conference with Listing Broker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Drive by / Drive through / Prepare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Discuss Comps with Listing Broker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Know the House / Neighborhood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Signage Like it’s YOURS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Feedback Immediately After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</p:txBody>
      </p:sp>
      <p:sp>
        <p:nvSpPr>
          <p:cNvPr id="9" name="Isosceles Triangle 3">
            <a:extLst>
              <a:ext uri="{FF2B5EF4-FFF2-40B4-BE49-F238E27FC236}">
                <a16:creationId xmlns:a16="http://schemas.microsoft.com/office/drawing/2014/main" id="{69A7F1F9-7327-9A44-B2D7-EF662CD6C431}"/>
              </a:ext>
            </a:extLst>
          </p:cNvPr>
          <p:cNvSpPr/>
          <p:nvPr/>
        </p:nvSpPr>
        <p:spPr>
          <a:xfrm rot="5400000">
            <a:off x="1342544" y="2636419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4">
            <a:extLst>
              <a:ext uri="{FF2B5EF4-FFF2-40B4-BE49-F238E27FC236}">
                <a16:creationId xmlns:a16="http://schemas.microsoft.com/office/drawing/2014/main" id="{1AA58814-B770-E343-ACF8-ED42C419FD1D}"/>
              </a:ext>
            </a:extLst>
          </p:cNvPr>
          <p:cNvSpPr/>
          <p:nvPr/>
        </p:nvSpPr>
        <p:spPr>
          <a:xfrm rot="5400000">
            <a:off x="1342546" y="447970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1" name="Isosceles Triangle 3">
            <a:extLst>
              <a:ext uri="{FF2B5EF4-FFF2-40B4-BE49-F238E27FC236}">
                <a16:creationId xmlns:a16="http://schemas.microsoft.com/office/drawing/2014/main" id="{A218B53B-3309-7B48-A88B-6590226B40D2}"/>
              </a:ext>
            </a:extLst>
          </p:cNvPr>
          <p:cNvSpPr/>
          <p:nvPr/>
        </p:nvSpPr>
        <p:spPr>
          <a:xfrm rot="5400000">
            <a:off x="1342545" y="3575887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4E894-6E80-4B46-85D0-4E94A0E83075}"/>
              </a:ext>
            </a:extLst>
          </p:cNvPr>
          <p:cNvSpPr txBox="1"/>
          <p:nvPr/>
        </p:nvSpPr>
        <p:spPr>
          <a:xfrm>
            <a:off x="861639" y="155660"/>
            <a:ext cx="10388009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Helvetica"/>
                <a:ea typeface="+mn-lt"/>
                <a:cs typeface="+mn-lt"/>
              </a:rPr>
              <a:t>HOSTING FOR THE LISTING BROKER</a:t>
            </a:r>
          </a:p>
        </p:txBody>
      </p:sp>
      <p:sp>
        <p:nvSpPr>
          <p:cNvPr id="12" name="Isosceles Triangle 4">
            <a:extLst>
              <a:ext uri="{FF2B5EF4-FFF2-40B4-BE49-F238E27FC236}">
                <a16:creationId xmlns:a16="http://schemas.microsoft.com/office/drawing/2014/main" id="{715311CA-04A3-4B1A-ADC0-DD4A019A8ACA}"/>
              </a:ext>
            </a:extLst>
          </p:cNvPr>
          <p:cNvSpPr/>
          <p:nvPr/>
        </p:nvSpPr>
        <p:spPr>
          <a:xfrm rot="5400000">
            <a:off x="1342547" y="536507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3" name="Isosceles Triangle 4">
            <a:extLst>
              <a:ext uri="{FF2B5EF4-FFF2-40B4-BE49-F238E27FC236}">
                <a16:creationId xmlns:a16="http://schemas.microsoft.com/office/drawing/2014/main" id="{1C549518-F4C7-4129-8AA2-EF57912C92C5}"/>
              </a:ext>
            </a:extLst>
          </p:cNvPr>
          <p:cNvSpPr/>
          <p:nvPr/>
        </p:nvSpPr>
        <p:spPr>
          <a:xfrm rot="5400000">
            <a:off x="1359371" y="6287333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4" name="Isosceles Triangle 3">
            <a:extLst>
              <a:ext uri="{FF2B5EF4-FFF2-40B4-BE49-F238E27FC236}">
                <a16:creationId xmlns:a16="http://schemas.microsoft.com/office/drawing/2014/main" id="{4D5862A1-FCBC-4E5A-88B4-62D673AA7F34}"/>
              </a:ext>
            </a:extLst>
          </p:cNvPr>
          <p:cNvSpPr/>
          <p:nvPr/>
        </p:nvSpPr>
        <p:spPr>
          <a:xfrm rot="5400000">
            <a:off x="1366856" y="1728795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3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4">
            <a:extLst>
              <a:ext uri="{FF2B5EF4-FFF2-40B4-BE49-F238E27FC236}">
                <a16:creationId xmlns:a16="http://schemas.microsoft.com/office/drawing/2014/main" id="{61B7293A-0974-D340-A0C3-407B409A4D96}"/>
              </a:ext>
            </a:extLst>
          </p:cNvPr>
          <p:cNvSpPr/>
          <p:nvPr/>
        </p:nvSpPr>
        <p:spPr>
          <a:xfrm rot="8100000">
            <a:off x="-1655065" y="-7665"/>
            <a:ext cx="6858004" cy="12005817"/>
          </a:xfrm>
          <a:prstGeom prst="triangle">
            <a:avLst/>
          </a:prstGeom>
          <a:solidFill>
            <a:srgbClr val="BEA777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sosceles Triangle 3">
            <a:extLst>
              <a:ext uri="{FF2B5EF4-FFF2-40B4-BE49-F238E27FC236}">
                <a16:creationId xmlns:a16="http://schemas.microsoft.com/office/drawing/2014/main" id="{260ABA7C-834B-044F-86A7-0599F1B316D7}"/>
              </a:ext>
            </a:extLst>
          </p:cNvPr>
          <p:cNvSpPr/>
          <p:nvPr/>
        </p:nvSpPr>
        <p:spPr>
          <a:xfrm rot="8100000">
            <a:off x="-461839" y="1181969"/>
            <a:ext cx="6858004" cy="12192002"/>
          </a:xfrm>
          <a:prstGeom prst="triangle">
            <a:avLst/>
          </a:prstGeom>
          <a:solidFill>
            <a:srgbClr val="323E4E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696D04C-3778-964F-BE3D-FD553401482D}"/>
              </a:ext>
            </a:extLst>
          </p:cNvPr>
          <p:cNvSpPr txBox="1">
            <a:spLocks/>
          </p:cNvSpPr>
          <p:nvPr/>
        </p:nvSpPr>
        <p:spPr>
          <a:xfrm>
            <a:off x="3827720" y="1729862"/>
            <a:ext cx="7849293" cy="303768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4900" b="1" dirty="0">
                <a:solidFill>
                  <a:schemeClr val="bg1"/>
                </a:solidFill>
                <a:latin typeface="Helvetica" pitchFamily="2" charset="0"/>
              </a:rPr>
              <a:t>WE HOPE THAT YOU ENJOYED TODAY’S KLASS.</a:t>
            </a:r>
          </a:p>
          <a:p>
            <a:pPr>
              <a:lnSpc>
                <a:spcPct val="100000"/>
              </a:lnSpc>
            </a:pPr>
            <a:r>
              <a:rPr lang="en-US" sz="7400" b="1" dirty="0">
                <a:solidFill>
                  <a:srgbClr val="BEA777"/>
                </a:solidFill>
                <a:latin typeface="Helvetica" pitchFamily="2" charset="0"/>
              </a:rPr>
              <a:t>THANK YOU!</a:t>
            </a:r>
            <a:endParaRPr lang="en-US" sz="4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9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4">
            <a:extLst>
              <a:ext uri="{FF2B5EF4-FFF2-40B4-BE49-F238E27FC236}">
                <a16:creationId xmlns:a16="http://schemas.microsoft.com/office/drawing/2014/main" id="{A9185C33-4233-1B49-8700-1E56F7D21132}"/>
              </a:ext>
            </a:extLst>
          </p:cNvPr>
          <p:cNvSpPr/>
          <p:nvPr/>
        </p:nvSpPr>
        <p:spPr>
          <a:xfrm rot="8100000">
            <a:off x="5759119" y="2674763"/>
            <a:ext cx="10250856" cy="5092823"/>
          </a:xfrm>
          <a:prstGeom prst="triangle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3">
            <a:extLst>
              <a:ext uri="{FF2B5EF4-FFF2-40B4-BE49-F238E27FC236}">
                <a16:creationId xmlns:a16="http://schemas.microsoft.com/office/drawing/2014/main" id="{099C973D-F6BC-4F4A-8CB1-C0EAE23CE4FD}"/>
              </a:ext>
            </a:extLst>
          </p:cNvPr>
          <p:cNvSpPr/>
          <p:nvPr/>
        </p:nvSpPr>
        <p:spPr>
          <a:xfrm rot="8100000">
            <a:off x="5600172" y="3904551"/>
            <a:ext cx="10250856" cy="5171801"/>
          </a:xfrm>
          <a:prstGeom prst="triangle">
            <a:avLst/>
          </a:prstGeom>
          <a:noFill/>
          <a:ln>
            <a:solidFill>
              <a:srgbClr val="323E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8">
            <a:extLst>
              <a:ext uri="{FF2B5EF4-FFF2-40B4-BE49-F238E27FC236}">
                <a16:creationId xmlns:a16="http://schemas.microsoft.com/office/drawing/2014/main" id="{21996EC3-2529-5542-B8A6-5FDE8FCA96E7}"/>
              </a:ext>
            </a:extLst>
          </p:cNvPr>
          <p:cNvSpPr/>
          <p:nvPr/>
        </p:nvSpPr>
        <p:spPr>
          <a:xfrm rot="5400000">
            <a:off x="1499603" y="2911914"/>
            <a:ext cx="841424" cy="710956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EA777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B6BEE92-AE05-FD4D-ABF1-D124D6B8B703}"/>
              </a:ext>
            </a:extLst>
          </p:cNvPr>
          <p:cNvSpPr txBox="1">
            <a:spLocks/>
          </p:cNvSpPr>
          <p:nvPr/>
        </p:nvSpPr>
        <p:spPr>
          <a:xfrm>
            <a:off x="2276123" y="1821147"/>
            <a:ext cx="7614184" cy="29005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b="1" dirty="0">
                <a:solidFill>
                  <a:schemeClr val="bg1"/>
                </a:solidFill>
                <a:latin typeface="Helvetica"/>
                <a:ea typeface="+mj-lt"/>
                <a:cs typeface="+mj-lt"/>
              </a:rPr>
              <a:t>According to Realtor.com, 20% of buyers in the low to mid range price points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Helvetica"/>
                <a:ea typeface="+mj-lt"/>
                <a:cs typeface="+mj-lt"/>
              </a:rPr>
              <a:t>and 30% of luxury buyers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Helvetica"/>
                <a:ea typeface="+mj-lt"/>
                <a:cs typeface="+mj-lt"/>
              </a:rPr>
              <a:t>visit open houses.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Isosceles Triangle 8">
            <a:extLst>
              <a:ext uri="{FF2B5EF4-FFF2-40B4-BE49-F238E27FC236}">
                <a16:creationId xmlns:a16="http://schemas.microsoft.com/office/drawing/2014/main" id="{4A0D32F5-8CA6-0545-AA2F-8A23AB987BDC}"/>
              </a:ext>
            </a:extLst>
          </p:cNvPr>
          <p:cNvSpPr/>
          <p:nvPr/>
        </p:nvSpPr>
        <p:spPr>
          <a:xfrm rot="16200000">
            <a:off x="9832101" y="2911914"/>
            <a:ext cx="841424" cy="710956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EA777"/>
              </a:solidFill>
            </a:endParaRPr>
          </a:p>
        </p:txBody>
      </p:sp>
      <p:sp>
        <p:nvSpPr>
          <p:cNvPr id="17" name="Isosceles Triangle 8">
            <a:extLst>
              <a:ext uri="{FF2B5EF4-FFF2-40B4-BE49-F238E27FC236}">
                <a16:creationId xmlns:a16="http://schemas.microsoft.com/office/drawing/2014/main" id="{CC2BAAE7-B4F5-514C-A36C-22F0FE04D6A2}"/>
              </a:ext>
            </a:extLst>
          </p:cNvPr>
          <p:cNvSpPr/>
          <p:nvPr/>
        </p:nvSpPr>
        <p:spPr>
          <a:xfrm rot="5400000">
            <a:off x="739279" y="2911914"/>
            <a:ext cx="841424" cy="710956"/>
          </a:xfrm>
          <a:prstGeom prst="triangle">
            <a:avLst/>
          </a:prstGeom>
          <a:solidFill>
            <a:srgbClr val="BEA777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EA777"/>
              </a:solidFill>
            </a:endParaRPr>
          </a:p>
        </p:txBody>
      </p:sp>
      <p:sp>
        <p:nvSpPr>
          <p:cNvPr id="18" name="Isosceles Triangle 8">
            <a:extLst>
              <a:ext uri="{FF2B5EF4-FFF2-40B4-BE49-F238E27FC236}">
                <a16:creationId xmlns:a16="http://schemas.microsoft.com/office/drawing/2014/main" id="{C6194052-2C57-EB47-AFA2-195DB3092BDC}"/>
              </a:ext>
            </a:extLst>
          </p:cNvPr>
          <p:cNvSpPr/>
          <p:nvPr/>
        </p:nvSpPr>
        <p:spPr>
          <a:xfrm rot="16200000">
            <a:off x="10605138" y="2911914"/>
            <a:ext cx="841424" cy="710956"/>
          </a:xfrm>
          <a:prstGeom prst="triangle">
            <a:avLst/>
          </a:prstGeom>
          <a:solidFill>
            <a:srgbClr val="BEA777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EA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605355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D4C434-9E6F-47E0-B50B-2B5E2BE4E733}"/>
              </a:ext>
            </a:extLst>
          </p:cNvPr>
          <p:cNvSpPr/>
          <p:nvPr/>
        </p:nvSpPr>
        <p:spPr>
          <a:xfrm>
            <a:off x="0" y="1"/>
            <a:ext cx="12192001" cy="1522602"/>
          </a:xfrm>
          <a:prstGeom prst="rect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nual Input 4">
            <a:extLst>
              <a:ext uri="{FF2B5EF4-FFF2-40B4-BE49-F238E27FC236}">
                <a16:creationId xmlns:a16="http://schemas.microsoft.com/office/drawing/2014/main" id="{AFD0CFEB-7F5A-4F2F-B494-436B9BA88106}"/>
              </a:ext>
            </a:extLst>
          </p:cNvPr>
          <p:cNvSpPr/>
          <p:nvPr/>
        </p:nvSpPr>
        <p:spPr>
          <a:xfrm rot="1189160">
            <a:off x="131516" y="799513"/>
            <a:ext cx="12698361" cy="6900268"/>
          </a:xfrm>
          <a:prstGeom prst="flowChartManualInput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C1A8C-EA9A-D240-8FCE-15AAE574A5AA}"/>
              </a:ext>
            </a:extLst>
          </p:cNvPr>
          <p:cNvSpPr txBox="1"/>
          <p:nvPr/>
        </p:nvSpPr>
        <p:spPr>
          <a:xfrm>
            <a:off x="1795960" y="1261822"/>
            <a:ext cx="9596384" cy="644157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To Theme or Not to Theme?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Get the Word Out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Make it Sparkle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Lead Capture and Follow-Up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Know the Inventory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Hosting for the Listing Broker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</p:txBody>
      </p:sp>
      <p:sp>
        <p:nvSpPr>
          <p:cNvPr id="9" name="Isosceles Triangle 3">
            <a:extLst>
              <a:ext uri="{FF2B5EF4-FFF2-40B4-BE49-F238E27FC236}">
                <a16:creationId xmlns:a16="http://schemas.microsoft.com/office/drawing/2014/main" id="{69A7F1F9-7327-9A44-B2D7-EF662CD6C431}"/>
              </a:ext>
            </a:extLst>
          </p:cNvPr>
          <p:cNvSpPr/>
          <p:nvPr/>
        </p:nvSpPr>
        <p:spPr>
          <a:xfrm rot="5400000">
            <a:off x="1342544" y="2636419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4">
            <a:extLst>
              <a:ext uri="{FF2B5EF4-FFF2-40B4-BE49-F238E27FC236}">
                <a16:creationId xmlns:a16="http://schemas.microsoft.com/office/drawing/2014/main" id="{1AA58814-B770-E343-ACF8-ED42C419FD1D}"/>
              </a:ext>
            </a:extLst>
          </p:cNvPr>
          <p:cNvSpPr/>
          <p:nvPr/>
        </p:nvSpPr>
        <p:spPr>
          <a:xfrm rot="5400000">
            <a:off x="1342546" y="447970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1" name="Isosceles Triangle 3">
            <a:extLst>
              <a:ext uri="{FF2B5EF4-FFF2-40B4-BE49-F238E27FC236}">
                <a16:creationId xmlns:a16="http://schemas.microsoft.com/office/drawing/2014/main" id="{A218B53B-3309-7B48-A88B-6590226B40D2}"/>
              </a:ext>
            </a:extLst>
          </p:cNvPr>
          <p:cNvSpPr/>
          <p:nvPr/>
        </p:nvSpPr>
        <p:spPr>
          <a:xfrm rot="5400000">
            <a:off x="1342545" y="3575887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4E894-6E80-4B46-85D0-4E94A0E83075}"/>
              </a:ext>
            </a:extLst>
          </p:cNvPr>
          <p:cNvSpPr txBox="1"/>
          <p:nvPr/>
        </p:nvSpPr>
        <p:spPr>
          <a:xfrm>
            <a:off x="861639" y="155660"/>
            <a:ext cx="10388009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Helvetica"/>
                <a:ea typeface="+mn-lt"/>
                <a:cs typeface="+mn-lt"/>
              </a:rPr>
              <a:t>OPEN HOUSE BASICS</a:t>
            </a:r>
          </a:p>
        </p:txBody>
      </p:sp>
      <p:sp>
        <p:nvSpPr>
          <p:cNvPr id="12" name="Isosceles Triangle 4">
            <a:extLst>
              <a:ext uri="{FF2B5EF4-FFF2-40B4-BE49-F238E27FC236}">
                <a16:creationId xmlns:a16="http://schemas.microsoft.com/office/drawing/2014/main" id="{715311CA-04A3-4B1A-ADC0-DD4A019A8ACA}"/>
              </a:ext>
            </a:extLst>
          </p:cNvPr>
          <p:cNvSpPr/>
          <p:nvPr/>
        </p:nvSpPr>
        <p:spPr>
          <a:xfrm rot="5400000">
            <a:off x="1342547" y="536507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3" name="Isosceles Triangle 4">
            <a:extLst>
              <a:ext uri="{FF2B5EF4-FFF2-40B4-BE49-F238E27FC236}">
                <a16:creationId xmlns:a16="http://schemas.microsoft.com/office/drawing/2014/main" id="{1C549518-F4C7-4129-8AA2-EF57912C92C5}"/>
              </a:ext>
            </a:extLst>
          </p:cNvPr>
          <p:cNvSpPr/>
          <p:nvPr/>
        </p:nvSpPr>
        <p:spPr>
          <a:xfrm rot="5400000">
            <a:off x="1359371" y="6287333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4" name="Isosceles Triangle 3">
            <a:extLst>
              <a:ext uri="{FF2B5EF4-FFF2-40B4-BE49-F238E27FC236}">
                <a16:creationId xmlns:a16="http://schemas.microsoft.com/office/drawing/2014/main" id="{4D5862A1-FCBC-4E5A-88B4-62D673AA7F34}"/>
              </a:ext>
            </a:extLst>
          </p:cNvPr>
          <p:cNvSpPr/>
          <p:nvPr/>
        </p:nvSpPr>
        <p:spPr>
          <a:xfrm rot="5400000">
            <a:off x="1366856" y="1728795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1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D4C434-9E6F-47E0-B50B-2B5E2BE4E733}"/>
              </a:ext>
            </a:extLst>
          </p:cNvPr>
          <p:cNvSpPr/>
          <p:nvPr/>
        </p:nvSpPr>
        <p:spPr>
          <a:xfrm>
            <a:off x="0" y="1"/>
            <a:ext cx="12192001" cy="1522602"/>
          </a:xfrm>
          <a:prstGeom prst="rect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nual Input 4">
            <a:extLst>
              <a:ext uri="{FF2B5EF4-FFF2-40B4-BE49-F238E27FC236}">
                <a16:creationId xmlns:a16="http://schemas.microsoft.com/office/drawing/2014/main" id="{AFD0CFEB-7F5A-4F2F-B494-436B9BA88106}"/>
              </a:ext>
            </a:extLst>
          </p:cNvPr>
          <p:cNvSpPr/>
          <p:nvPr/>
        </p:nvSpPr>
        <p:spPr>
          <a:xfrm rot="1189160">
            <a:off x="131516" y="799513"/>
            <a:ext cx="12698361" cy="6900268"/>
          </a:xfrm>
          <a:prstGeom prst="flowChartManualInput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C1A8C-EA9A-D240-8FCE-15AAE574A5AA}"/>
              </a:ext>
            </a:extLst>
          </p:cNvPr>
          <p:cNvSpPr txBox="1"/>
          <p:nvPr/>
        </p:nvSpPr>
        <p:spPr>
          <a:xfrm>
            <a:off x="1795960" y="1261822"/>
            <a:ext cx="9596384" cy="644157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Wine Tasting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Twilight / Happy Hour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Summer BBQ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Progressive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Kid’s Carnival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Cooking Demo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</p:txBody>
      </p:sp>
      <p:sp>
        <p:nvSpPr>
          <p:cNvPr id="9" name="Isosceles Triangle 3">
            <a:extLst>
              <a:ext uri="{FF2B5EF4-FFF2-40B4-BE49-F238E27FC236}">
                <a16:creationId xmlns:a16="http://schemas.microsoft.com/office/drawing/2014/main" id="{69A7F1F9-7327-9A44-B2D7-EF662CD6C431}"/>
              </a:ext>
            </a:extLst>
          </p:cNvPr>
          <p:cNvSpPr/>
          <p:nvPr/>
        </p:nvSpPr>
        <p:spPr>
          <a:xfrm rot="5400000">
            <a:off x="1342544" y="2636419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4">
            <a:extLst>
              <a:ext uri="{FF2B5EF4-FFF2-40B4-BE49-F238E27FC236}">
                <a16:creationId xmlns:a16="http://schemas.microsoft.com/office/drawing/2014/main" id="{1AA58814-B770-E343-ACF8-ED42C419FD1D}"/>
              </a:ext>
            </a:extLst>
          </p:cNvPr>
          <p:cNvSpPr/>
          <p:nvPr/>
        </p:nvSpPr>
        <p:spPr>
          <a:xfrm rot="5400000">
            <a:off x="1342546" y="447970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1" name="Isosceles Triangle 3">
            <a:extLst>
              <a:ext uri="{FF2B5EF4-FFF2-40B4-BE49-F238E27FC236}">
                <a16:creationId xmlns:a16="http://schemas.microsoft.com/office/drawing/2014/main" id="{A218B53B-3309-7B48-A88B-6590226B40D2}"/>
              </a:ext>
            </a:extLst>
          </p:cNvPr>
          <p:cNvSpPr/>
          <p:nvPr/>
        </p:nvSpPr>
        <p:spPr>
          <a:xfrm rot="5400000">
            <a:off x="1342545" y="3575887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4E894-6E80-4B46-85D0-4E94A0E83075}"/>
              </a:ext>
            </a:extLst>
          </p:cNvPr>
          <p:cNvSpPr txBox="1"/>
          <p:nvPr/>
        </p:nvSpPr>
        <p:spPr>
          <a:xfrm>
            <a:off x="861639" y="155660"/>
            <a:ext cx="10388009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Helvetica"/>
                <a:ea typeface="+mn-lt"/>
                <a:cs typeface="+mn-lt"/>
              </a:rPr>
              <a:t>THEMES</a:t>
            </a:r>
          </a:p>
        </p:txBody>
      </p:sp>
      <p:sp>
        <p:nvSpPr>
          <p:cNvPr id="12" name="Isosceles Triangle 4">
            <a:extLst>
              <a:ext uri="{FF2B5EF4-FFF2-40B4-BE49-F238E27FC236}">
                <a16:creationId xmlns:a16="http://schemas.microsoft.com/office/drawing/2014/main" id="{715311CA-04A3-4B1A-ADC0-DD4A019A8ACA}"/>
              </a:ext>
            </a:extLst>
          </p:cNvPr>
          <p:cNvSpPr/>
          <p:nvPr/>
        </p:nvSpPr>
        <p:spPr>
          <a:xfrm rot="5400000">
            <a:off x="1342547" y="536507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3" name="Isosceles Triangle 4">
            <a:extLst>
              <a:ext uri="{FF2B5EF4-FFF2-40B4-BE49-F238E27FC236}">
                <a16:creationId xmlns:a16="http://schemas.microsoft.com/office/drawing/2014/main" id="{1C549518-F4C7-4129-8AA2-EF57912C92C5}"/>
              </a:ext>
            </a:extLst>
          </p:cNvPr>
          <p:cNvSpPr/>
          <p:nvPr/>
        </p:nvSpPr>
        <p:spPr>
          <a:xfrm rot="5400000">
            <a:off x="1359371" y="6287333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4" name="Isosceles Triangle 3">
            <a:extLst>
              <a:ext uri="{FF2B5EF4-FFF2-40B4-BE49-F238E27FC236}">
                <a16:creationId xmlns:a16="http://schemas.microsoft.com/office/drawing/2014/main" id="{4D5862A1-FCBC-4E5A-88B4-62D673AA7F34}"/>
              </a:ext>
            </a:extLst>
          </p:cNvPr>
          <p:cNvSpPr/>
          <p:nvPr/>
        </p:nvSpPr>
        <p:spPr>
          <a:xfrm rot="5400000">
            <a:off x="1366856" y="1728795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1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D4C434-9E6F-47E0-B50B-2B5E2BE4E733}"/>
              </a:ext>
            </a:extLst>
          </p:cNvPr>
          <p:cNvSpPr/>
          <p:nvPr/>
        </p:nvSpPr>
        <p:spPr>
          <a:xfrm>
            <a:off x="0" y="1"/>
            <a:ext cx="12192001" cy="1522602"/>
          </a:xfrm>
          <a:prstGeom prst="rect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nual Input 4">
            <a:extLst>
              <a:ext uri="{FF2B5EF4-FFF2-40B4-BE49-F238E27FC236}">
                <a16:creationId xmlns:a16="http://schemas.microsoft.com/office/drawing/2014/main" id="{AFD0CFEB-7F5A-4F2F-B494-436B9BA88106}"/>
              </a:ext>
            </a:extLst>
          </p:cNvPr>
          <p:cNvSpPr/>
          <p:nvPr/>
        </p:nvSpPr>
        <p:spPr>
          <a:xfrm rot="1189160">
            <a:off x="131516" y="799513"/>
            <a:ext cx="12698361" cy="6900268"/>
          </a:xfrm>
          <a:prstGeom prst="flowChartManualInput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C1A8C-EA9A-D240-8FCE-15AAE574A5AA}"/>
              </a:ext>
            </a:extLst>
          </p:cNvPr>
          <p:cNvSpPr txBox="1"/>
          <p:nvPr/>
        </p:nvSpPr>
        <p:spPr>
          <a:xfrm>
            <a:off x="1795960" y="1261822"/>
            <a:ext cx="9596384" cy="644157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42950" indent="-742950">
              <a:lnSpc>
                <a:spcPct val="150000"/>
              </a:lnSpc>
              <a:buAutoNum type="arabicPeriod" startAt="7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Estate Sale</a:t>
            </a:r>
          </a:p>
          <a:p>
            <a:pPr marL="742950" indent="-742950">
              <a:lnSpc>
                <a:spcPct val="150000"/>
              </a:lnSpc>
              <a:buAutoNum type="arabicPeriod" startAt="7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Pool Party</a:t>
            </a:r>
          </a:p>
          <a:p>
            <a:pPr marL="742950" indent="-742950">
              <a:lnSpc>
                <a:spcPct val="150000"/>
              </a:lnSpc>
              <a:buAutoNum type="arabicPeriod" startAt="7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Self-Care Vendors</a:t>
            </a:r>
          </a:p>
          <a:p>
            <a:pPr marL="742950" indent="-742950">
              <a:lnSpc>
                <a:spcPct val="150000"/>
              </a:lnSpc>
              <a:buAutoNum type="arabicPeriod" startAt="7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 Art Exhibit (First Thursday/Friday)</a:t>
            </a:r>
          </a:p>
          <a:p>
            <a:pPr marL="742950" indent="-742950">
              <a:lnSpc>
                <a:spcPct val="150000"/>
              </a:lnSpc>
              <a:buAutoNum type="arabicPeriod" startAt="7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 Pet-Centric</a:t>
            </a:r>
          </a:p>
          <a:p>
            <a:pPr marL="742950" indent="-742950">
              <a:lnSpc>
                <a:spcPct val="150000"/>
              </a:lnSpc>
              <a:buAutoNum type="arabicPeriod" startAt="7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 Raffle / Giveaway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</p:txBody>
      </p:sp>
      <p:sp>
        <p:nvSpPr>
          <p:cNvPr id="9" name="Isosceles Triangle 3">
            <a:extLst>
              <a:ext uri="{FF2B5EF4-FFF2-40B4-BE49-F238E27FC236}">
                <a16:creationId xmlns:a16="http://schemas.microsoft.com/office/drawing/2014/main" id="{69A7F1F9-7327-9A44-B2D7-EF662CD6C431}"/>
              </a:ext>
            </a:extLst>
          </p:cNvPr>
          <p:cNvSpPr/>
          <p:nvPr/>
        </p:nvSpPr>
        <p:spPr>
          <a:xfrm rot="5400000">
            <a:off x="1342544" y="2636419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4">
            <a:extLst>
              <a:ext uri="{FF2B5EF4-FFF2-40B4-BE49-F238E27FC236}">
                <a16:creationId xmlns:a16="http://schemas.microsoft.com/office/drawing/2014/main" id="{1AA58814-B770-E343-ACF8-ED42C419FD1D}"/>
              </a:ext>
            </a:extLst>
          </p:cNvPr>
          <p:cNvSpPr/>
          <p:nvPr/>
        </p:nvSpPr>
        <p:spPr>
          <a:xfrm rot="5400000">
            <a:off x="1342546" y="447970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1" name="Isosceles Triangle 3">
            <a:extLst>
              <a:ext uri="{FF2B5EF4-FFF2-40B4-BE49-F238E27FC236}">
                <a16:creationId xmlns:a16="http://schemas.microsoft.com/office/drawing/2014/main" id="{A218B53B-3309-7B48-A88B-6590226B40D2}"/>
              </a:ext>
            </a:extLst>
          </p:cNvPr>
          <p:cNvSpPr/>
          <p:nvPr/>
        </p:nvSpPr>
        <p:spPr>
          <a:xfrm rot="5400000">
            <a:off x="1342545" y="3575887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4E894-6E80-4B46-85D0-4E94A0E83075}"/>
              </a:ext>
            </a:extLst>
          </p:cNvPr>
          <p:cNvSpPr txBox="1"/>
          <p:nvPr/>
        </p:nvSpPr>
        <p:spPr>
          <a:xfrm>
            <a:off x="861639" y="155660"/>
            <a:ext cx="10388009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Helvetica"/>
                <a:ea typeface="+mn-lt"/>
                <a:cs typeface="+mn-lt"/>
              </a:rPr>
              <a:t>THEMES</a:t>
            </a:r>
          </a:p>
        </p:txBody>
      </p:sp>
      <p:sp>
        <p:nvSpPr>
          <p:cNvPr id="12" name="Isosceles Triangle 4">
            <a:extLst>
              <a:ext uri="{FF2B5EF4-FFF2-40B4-BE49-F238E27FC236}">
                <a16:creationId xmlns:a16="http://schemas.microsoft.com/office/drawing/2014/main" id="{715311CA-04A3-4B1A-ADC0-DD4A019A8ACA}"/>
              </a:ext>
            </a:extLst>
          </p:cNvPr>
          <p:cNvSpPr/>
          <p:nvPr/>
        </p:nvSpPr>
        <p:spPr>
          <a:xfrm rot="5400000">
            <a:off x="1342547" y="536507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3" name="Isosceles Triangle 4">
            <a:extLst>
              <a:ext uri="{FF2B5EF4-FFF2-40B4-BE49-F238E27FC236}">
                <a16:creationId xmlns:a16="http://schemas.microsoft.com/office/drawing/2014/main" id="{1C549518-F4C7-4129-8AA2-EF57912C92C5}"/>
              </a:ext>
            </a:extLst>
          </p:cNvPr>
          <p:cNvSpPr/>
          <p:nvPr/>
        </p:nvSpPr>
        <p:spPr>
          <a:xfrm rot="5400000">
            <a:off x="1359371" y="6287333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4" name="Isosceles Triangle 3">
            <a:extLst>
              <a:ext uri="{FF2B5EF4-FFF2-40B4-BE49-F238E27FC236}">
                <a16:creationId xmlns:a16="http://schemas.microsoft.com/office/drawing/2014/main" id="{4D5862A1-FCBC-4E5A-88B4-62D673AA7F34}"/>
              </a:ext>
            </a:extLst>
          </p:cNvPr>
          <p:cNvSpPr/>
          <p:nvPr/>
        </p:nvSpPr>
        <p:spPr>
          <a:xfrm rot="5400000">
            <a:off x="1366856" y="1728795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3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D4C434-9E6F-47E0-B50B-2B5E2BE4E733}"/>
              </a:ext>
            </a:extLst>
          </p:cNvPr>
          <p:cNvSpPr/>
          <p:nvPr/>
        </p:nvSpPr>
        <p:spPr>
          <a:xfrm>
            <a:off x="0" y="1"/>
            <a:ext cx="12192001" cy="1522602"/>
          </a:xfrm>
          <a:prstGeom prst="rect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nual Input 4">
            <a:extLst>
              <a:ext uri="{FF2B5EF4-FFF2-40B4-BE49-F238E27FC236}">
                <a16:creationId xmlns:a16="http://schemas.microsoft.com/office/drawing/2014/main" id="{AFD0CFEB-7F5A-4F2F-B494-436B9BA88106}"/>
              </a:ext>
            </a:extLst>
          </p:cNvPr>
          <p:cNvSpPr/>
          <p:nvPr/>
        </p:nvSpPr>
        <p:spPr>
          <a:xfrm rot="1189160">
            <a:off x="131516" y="799513"/>
            <a:ext cx="12698361" cy="6900268"/>
          </a:xfrm>
          <a:prstGeom prst="flowChartManualInput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C1A8C-EA9A-D240-8FCE-15AAE574A5AA}"/>
              </a:ext>
            </a:extLst>
          </p:cNvPr>
          <p:cNvSpPr txBox="1"/>
          <p:nvPr/>
        </p:nvSpPr>
        <p:spPr>
          <a:xfrm>
            <a:off x="1795960" y="1261822"/>
            <a:ext cx="9596384" cy="644157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Marketing Blitz / Open House Boost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RMLS / Zillow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Evite to Sphere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Text / Call Sphere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Neighborhood Door Knocking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Video – FB Live / Zillow 3D Home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</p:txBody>
      </p:sp>
      <p:sp>
        <p:nvSpPr>
          <p:cNvPr id="9" name="Isosceles Triangle 3">
            <a:extLst>
              <a:ext uri="{FF2B5EF4-FFF2-40B4-BE49-F238E27FC236}">
                <a16:creationId xmlns:a16="http://schemas.microsoft.com/office/drawing/2014/main" id="{69A7F1F9-7327-9A44-B2D7-EF662CD6C431}"/>
              </a:ext>
            </a:extLst>
          </p:cNvPr>
          <p:cNvSpPr/>
          <p:nvPr/>
        </p:nvSpPr>
        <p:spPr>
          <a:xfrm rot="5400000">
            <a:off x="1342544" y="2636419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4">
            <a:extLst>
              <a:ext uri="{FF2B5EF4-FFF2-40B4-BE49-F238E27FC236}">
                <a16:creationId xmlns:a16="http://schemas.microsoft.com/office/drawing/2014/main" id="{1AA58814-B770-E343-ACF8-ED42C419FD1D}"/>
              </a:ext>
            </a:extLst>
          </p:cNvPr>
          <p:cNvSpPr/>
          <p:nvPr/>
        </p:nvSpPr>
        <p:spPr>
          <a:xfrm rot="5400000">
            <a:off x="1342546" y="447970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1" name="Isosceles Triangle 3">
            <a:extLst>
              <a:ext uri="{FF2B5EF4-FFF2-40B4-BE49-F238E27FC236}">
                <a16:creationId xmlns:a16="http://schemas.microsoft.com/office/drawing/2014/main" id="{A218B53B-3309-7B48-A88B-6590226B40D2}"/>
              </a:ext>
            </a:extLst>
          </p:cNvPr>
          <p:cNvSpPr/>
          <p:nvPr/>
        </p:nvSpPr>
        <p:spPr>
          <a:xfrm rot="5400000">
            <a:off x="1342545" y="3575887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4E894-6E80-4B46-85D0-4E94A0E83075}"/>
              </a:ext>
            </a:extLst>
          </p:cNvPr>
          <p:cNvSpPr txBox="1"/>
          <p:nvPr/>
        </p:nvSpPr>
        <p:spPr>
          <a:xfrm>
            <a:off x="861639" y="155660"/>
            <a:ext cx="10388009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Helvetica"/>
                <a:ea typeface="+mn-lt"/>
                <a:cs typeface="+mn-lt"/>
              </a:rPr>
              <a:t>GET THE WORD OUT / MARKETING</a:t>
            </a:r>
          </a:p>
        </p:txBody>
      </p:sp>
      <p:sp>
        <p:nvSpPr>
          <p:cNvPr id="12" name="Isosceles Triangle 4">
            <a:extLst>
              <a:ext uri="{FF2B5EF4-FFF2-40B4-BE49-F238E27FC236}">
                <a16:creationId xmlns:a16="http://schemas.microsoft.com/office/drawing/2014/main" id="{715311CA-04A3-4B1A-ADC0-DD4A019A8ACA}"/>
              </a:ext>
            </a:extLst>
          </p:cNvPr>
          <p:cNvSpPr/>
          <p:nvPr/>
        </p:nvSpPr>
        <p:spPr>
          <a:xfrm rot="5400000">
            <a:off x="1342547" y="536507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3" name="Isosceles Triangle 4">
            <a:extLst>
              <a:ext uri="{FF2B5EF4-FFF2-40B4-BE49-F238E27FC236}">
                <a16:creationId xmlns:a16="http://schemas.microsoft.com/office/drawing/2014/main" id="{1C549518-F4C7-4129-8AA2-EF57912C92C5}"/>
              </a:ext>
            </a:extLst>
          </p:cNvPr>
          <p:cNvSpPr/>
          <p:nvPr/>
        </p:nvSpPr>
        <p:spPr>
          <a:xfrm rot="5400000">
            <a:off x="1359371" y="6287333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4" name="Isosceles Triangle 3">
            <a:extLst>
              <a:ext uri="{FF2B5EF4-FFF2-40B4-BE49-F238E27FC236}">
                <a16:creationId xmlns:a16="http://schemas.microsoft.com/office/drawing/2014/main" id="{4D5862A1-FCBC-4E5A-88B4-62D673AA7F34}"/>
              </a:ext>
            </a:extLst>
          </p:cNvPr>
          <p:cNvSpPr/>
          <p:nvPr/>
        </p:nvSpPr>
        <p:spPr>
          <a:xfrm rot="5400000">
            <a:off x="1366856" y="1728795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90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D4C434-9E6F-47E0-B50B-2B5E2BE4E733}"/>
              </a:ext>
            </a:extLst>
          </p:cNvPr>
          <p:cNvSpPr/>
          <p:nvPr/>
        </p:nvSpPr>
        <p:spPr>
          <a:xfrm>
            <a:off x="0" y="1"/>
            <a:ext cx="12192001" cy="1522602"/>
          </a:xfrm>
          <a:prstGeom prst="rect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nual Input 4">
            <a:extLst>
              <a:ext uri="{FF2B5EF4-FFF2-40B4-BE49-F238E27FC236}">
                <a16:creationId xmlns:a16="http://schemas.microsoft.com/office/drawing/2014/main" id="{AFD0CFEB-7F5A-4F2F-B494-436B9BA88106}"/>
              </a:ext>
            </a:extLst>
          </p:cNvPr>
          <p:cNvSpPr/>
          <p:nvPr/>
        </p:nvSpPr>
        <p:spPr>
          <a:xfrm rot="1189160">
            <a:off x="131516" y="799513"/>
            <a:ext cx="12698361" cy="6900268"/>
          </a:xfrm>
          <a:prstGeom prst="flowChartManualInput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C1A8C-EA9A-D240-8FCE-15AAE574A5AA}"/>
              </a:ext>
            </a:extLst>
          </p:cNvPr>
          <p:cNvSpPr txBox="1"/>
          <p:nvPr/>
        </p:nvSpPr>
        <p:spPr>
          <a:xfrm>
            <a:off x="1795960" y="1261822"/>
            <a:ext cx="9596384" cy="644157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Staging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Exterior Clean Up / Windows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Pets / Smells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Interior Deep Clean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Declutter / Depersonalize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Closets and Cabinets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</p:txBody>
      </p:sp>
      <p:sp>
        <p:nvSpPr>
          <p:cNvPr id="9" name="Isosceles Triangle 3">
            <a:extLst>
              <a:ext uri="{FF2B5EF4-FFF2-40B4-BE49-F238E27FC236}">
                <a16:creationId xmlns:a16="http://schemas.microsoft.com/office/drawing/2014/main" id="{69A7F1F9-7327-9A44-B2D7-EF662CD6C431}"/>
              </a:ext>
            </a:extLst>
          </p:cNvPr>
          <p:cNvSpPr/>
          <p:nvPr/>
        </p:nvSpPr>
        <p:spPr>
          <a:xfrm rot="5400000">
            <a:off x="1342544" y="2636419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4">
            <a:extLst>
              <a:ext uri="{FF2B5EF4-FFF2-40B4-BE49-F238E27FC236}">
                <a16:creationId xmlns:a16="http://schemas.microsoft.com/office/drawing/2014/main" id="{1AA58814-B770-E343-ACF8-ED42C419FD1D}"/>
              </a:ext>
            </a:extLst>
          </p:cNvPr>
          <p:cNvSpPr/>
          <p:nvPr/>
        </p:nvSpPr>
        <p:spPr>
          <a:xfrm rot="5400000">
            <a:off x="1342546" y="447970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1" name="Isosceles Triangle 3">
            <a:extLst>
              <a:ext uri="{FF2B5EF4-FFF2-40B4-BE49-F238E27FC236}">
                <a16:creationId xmlns:a16="http://schemas.microsoft.com/office/drawing/2014/main" id="{A218B53B-3309-7B48-A88B-6590226B40D2}"/>
              </a:ext>
            </a:extLst>
          </p:cNvPr>
          <p:cNvSpPr/>
          <p:nvPr/>
        </p:nvSpPr>
        <p:spPr>
          <a:xfrm rot="5400000">
            <a:off x="1342545" y="3575887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4E894-6E80-4B46-85D0-4E94A0E83075}"/>
              </a:ext>
            </a:extLst>
          </p:cNvPr>
          <p:cNvSpPr txBox="1"/>
          <p:nvPr/>
        </p:nvSpPr>
        <p:spPr>
          <a:xfrm>
            <a:off x="861639" y="155660"/>
            <a:ext cx="10388009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Helvetica"/>
                <a:ea typeface="+mn-lt"/>
                <a:cs typeface="+mn-lt"/>
              </a:rPr>
              <a:t>MAKE IT SPARKLE</a:t>
            </a:r>
          </a:p>
        </p:txBody>
      </p:sp>
      <p:sp>
        <p:nvSpPr>
          <p:cNvPr id="12" name="Isosceles Triangle 4">
            <a:extLst>
              <a:ext uri="{FF2B5EF4-FFF2-40B4-BE49-F238E27FC236}">
                <a16:creationId xmlns:a16="http://schemas.microsoft.com/office/drawing/2014/main" id="{715311CA-04A3-4B1A-ADC0-DD4A019A8ACA}"/>
              </a:ext>
            </a:extLst>
          </p:cNvPr>
          <p:cNvSpPr/>
          <p:nvPr/>
        </p:nvSpPr>
        <p:spPr>
          <a:xfrm rot="5400000">
            <a:off x="1342547" y="536507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3" name="Isosceles Triangle 4">
            <a:extLst>
              <a:ext uri="{FF2B5EF4-FFF2-40B4-BE49-F238E27FC236}">
                <a16:creationId xmlns:a16="http://schemas.microsoft.com/office/drawing/2014/main" id="{1C549518-F4C7-4129-8AA2-EF57912C92C5}"/>
              </a:ext>
            </a:extLst>
          </p:cNvPr>
          <p:cNvSpPr/>
          <p:nvPr/>
        </p:nvSpPr>
        <p:spPr>
          <a:xfrm rot="5400000">
            <a:off x="1359371" y="6287333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4" name="Isosceles Triangle 3">
            <a:extLst>
              <a:ext uri="{FF2B5EF4-FFF2-40B4-BE49-F238E27FC236}">
                <a16:creationId xmlns:a16="http://schemas.microsoft.com/office/drawing/2014/main" id="{4D5862A1-FCBC-4E5A-88B4-62D673AA7F34}"/>
              </a:ext>
            </a:extLst>
          </p:cNvPr>
          <p:cNvSpPr/>
          <p:nvPr/>
        </p:nvSpPr>
        <p:spPr>
          <a:xfrm rot="5400000">
            <a:off x="1366856" y="1728795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0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D4C434-9E6F-47E0-B50B-2B5E2BE4E733}"/>
              </a:ext>
            </a:extLst>
          </p:cNvPr>
          <p:cNvSpPr/>
          <p:nvPr/>
        </p:nvSpPr>
        <p:spPr>
          <a:xfrm>
            <a:off x="0" y="1"/>
            <a:ext cx="12192001" cy="1522602"/>
          </a:xfrm>
          <a:prstGeom prst="rect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nual Input 4">
            <a:extLst>
              <a:ext uri="{FF2B5EF4-FFF2-40B4-BE49-F238E27FC236}">
                <a16:creationId xmlns:a16="http://schemas.microsoft.com/office/drawing/2014/main" id="{AFD0CFEB-7F5A-4F2F-B494-436B9BA88106}"/>
              </a:ext>
            </a:extLst>
          </p:cNvPr>
          <p:cNvSpPr/>
          <p:nvPr/>
        </p:nvSpPr>
        <p:spPr>
          <a:xfrm rot="1189160">
            <a:off x="131516" y="799513"/>
            <a:ext cx="12698361" cy="6900268"/>
          </a:xfrm>
          <a:prstGeom prst="flowChartManualInput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C1A8C-EA9A-D240-8FCE-15AAE574A5AA}"/>
              </a:ext>
            </a:extLst>
          </p:cNvPr>
          <p:cNvSpPr txBox="1"/>
          <p:nvPr/>
        </p:nvSpPr>
        <p:spPr>
          <a:xfrm>
            <a:off x="1795960" y="1261822"/>
            <a:ext cx="9596384" cy="644157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Sign in Sheet?  </a:t>
            </a:r>
            <a:r>
              <a:rPr lang="en-US" sz="4000" b="1" dirty="0" err="1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Spacio</a:t>
            </a: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 App!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Feedback for Seller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Email Collateral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ERA Search App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Thank You Text / Call / Card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Lender Support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</p:txBody>
      </p:sp>
      <p:sp>
        <p:nvSpPr>
          <p:cNvPr id="9" name="Isosceles Triangle 3">
            <a:extLst>
              <a:ext uri="{FF2B5EF4-FFF2-40B4-BE49-F238E27FC236}">
                <a16:creationId xmlns:a16="http://schemas.microsoft.com/office/drawing/2014/main" id="{69A7F1F9-7327-9A44-B2D7-EF662CD6C431}"/>
              </a:ext>
            </a:extLst>
          </p:cNvPr>
          <p:cNvSpPr/>
          <p:nvPr/>
        </p:nvSpPr>
        <p:spPr>
          <a:xfrm rot="5400000">
            <a:off x="1342544" y="2636419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4">
            <a:extLst>
              <a:ext uri="{FF2B5EF4-FFF2-40B4-BE49-F238E27FC236}">
                <a16:creationId xmlns:a16="http://schemas.microsoft.com/office/drawing/2014/main" id="{1AA58814-B770-E343-ACF8-ED42C419FD1D}"/>
              </a:ext>
            </a:extLst>
          </p:cNvPr>
          <p:cNvSpPr/>
          <p:nvPr/>
        </p:nvSpPr>
        <p:spPr>
          <a:xfrm rot="5400000">
            <a:off x="1342546" y="447970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1" name="Isosceles Triangle 3">
            <a:extLst>
              <a:ext uri="{FF2B5EF4-FFF2-40B4-BE49-F238E27FC236}">
                <a16:creationId xmlns:a16="http://schemas.microsoft.com/office/drawing/2014/main" id="{A218B53B-3309-7B48-A88B-6590226B40D2}"/>
              </a:ext>
            </a:extLst>
          </p:cNvPr>
          <p:cNvSpPr/>
          <p:nvPr/>
        </p:nvSpPr>
        <p:spPr>
          <a:xfrm rot="5400000">
            <a:off x="1342545" y="3575887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4E894-6E80-4B46-85D0-4E94A0E83075}"/>
              </a:ext>
            </a:extLst>
          </p:cNvPr>
          <p:cNvSpPr txBox="1"/>
          <p:nvPr/>
        </p:nvSpPr>
        <p:spPr>
          <a:xfrm>
            <a:off x="861639" y="155660"/>
            <a:ext cx="10388009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Helvetica"/>
                <a:ea typeface="+mn-lt"/>
                <a:cs typeface="+mn-lt"/>
              </a:rPr>
              <a:t>LEAD CAPTURE / FOLLOWUP</a:t>
            </a:r>
          </a:p>
        </p:txBody>
      </p:sp>
      <p:sp>
        <p:nvSpPr>
          <p:cNvPr id="12" name="Isosceles Triangle 4">
            <a:extLst>
              <a:ext uri="{FF2B5EF4-FFF2-40B4-BE49-F238E27FC236}">
                <a16:creationId xmlns:a16="http://schemas.microsoft.com/office/drawing/2014/main" id="{715311CA-04A3-4B1A-ADC0-DD4A019A8ACA}"/>
              </a:ext>
            </a:extLst>
          </p:cNvPr>
          <p:cNvSpPr/>
          <p:nvPr/>
        </p:nvSpPr>
        <p:spPr>
          <a:xfrm rot="5400000">
            <a:off x="1342547" y="536507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3" name="Isosceles Triangle 4">
            <a:extLst>
              <a:ext uri="{FF2B5EF4-FFF2-40B4-BE49-F238E27FC236}">
                <a16:creationId xmlns:a16="http://schemas.microsoft.com/office/drawing/2014/main" id="{1C549518-F4C7-4129-8AA2-EF57912C92C5}"/>
              </a:ext>
            </a:extLst>
          </p:cNvPr>
          <p:cNvSpPr/>
          <p:nvPr/>
        </p:nvSpPr>
        <p:spPr>
          <a:xfrm rot="5400000">
            <a:off x="1359371" y="6287333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4" name="Isosceles Triangle 3">
            <a:extLst>
              <a:ext uri="{FF2B5EF4-FFF2-40B4-BE49-F238E27FC236}">
                <a16:creationId xmlns:a16="http://schemas.microsoft.com/office/drawing/2014/main" id="{4D5862A1-FCBC-4E5A-88B4-62D673AA7F34}"/>
              </a:ext>
            </a:extLst>
          </p:cNvPr>
          <p:cNvSpPr/>
          <p:nvPr/>
        </p:nvSpPr>
        <p:spPr>
          <a:xfrm rot="5400000">
            <a:off x="1366856" y="1728795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0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D4C434-9E6F-47E0-B50B-2B5E2BE4E733}"/>
              </a:ext>
            </a:extLst>
          </p:cNvPr>
          <p:cNvSpPr/>
          <p:nvPr/>
        </p:nvSpPr>
        <p:spPr>
          <a:xfrm>
            <a:off x="0" y="1"/>
            <a:ext cx="12192001" cy="1522602"/>
          </a:xfrm>
          <a:prstGeom prst="rect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nual Input 4">
            <a:extLst>
              <a:ext uri="{FF2B5EF4-FFF2-40B4-BE49-F238E27FC236}">
                <a16:creationId xmlns:a16="http://schemas.microsoft.com/office/drawing/2014/main" id="{AFD0CFEB-7F5A-4F2F-B494-436B9BA88106}"/>
              </a:ext>
            </a:extLst>
          </p:cNvPr>
          <p:cNvSpPr/>
          <p:nvPr/>
        </p:nvSpPr>
        <p:spPr>
          <a:xfrm rot="1189160">
            <a:off x="131516" y="799513"/>
            <a:ext cx="12698361" cy="6900268"/>
          </a:xfrm>
          <a:prstGeom prst="flowChartManualInput">
            <a:avLst/>
          </a:prstGeom>
          <a:noFill/>
          <a:ln>
            <a:solidFill>
              <a:srgbClr val="BEA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C1A8C-EA9A-D240-8FCE-15AAE574A5AA}"/>
              </a:ext>
            </a:extLst>
          </p:cNvPr>
          <p:cNvSpPr txBox="1"/>
          <p:nvPr/>
        </p:nvSpPr>
        <p:spPr>
          <a:xfrm>
            <a:off x="1795960" y="1261822"/>
            <a:ext cx="9596384" cy="551824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Prepare Lists of </a:t>
            </a:r>
            <a:r>
              <a:rPr lang="en-US" sz="4000" b="1" dirty="0" err="1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Availables</a:t>
            </a: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Know the Open Houses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Preview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Have Comps Ready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Helvetica"/>
                <a:ea typeface="+mn-lt"/>
                <a:cs typeface="+mn-lt"/>
              </a:rPr>
              <a:t>Be Free to Show After the Open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dirty="0">
              <a:solidFill>
                <a:schemeClr val="bg1"/>
              </a:solidFill>
              <a:latin typeface="Helvetica"/>
              <a:ea typeface="+mn-lt"/>
              <a:cs typeface="+mn-lt"/>
            </a:endParaRPr>
          </a:p>
        </p:txBody>
      </p:sp>
      <p:sp>
        <p:nvSpPr>
          <p:cNvPr id="9" name="Isosceles Triangle 3">
            <a:extLst>
              <a:ext uri="{FF2B5EF4-FFF2-40B4-BE49-F238E27FC236}">
                <a16:creationId xmlns:a16="http://schemas.microsoft.com/office/drawing/2014/main" id="{69A7F1F9-7327-9A44-B2D7-EF662CD6C431}"/>
              </a:ext>
            </a:extLst>
          </p:cNvPr>
          <p:cNvSpPr/>
          <p:nvPr/>
        </p:nvSpPr>
        <p:spPr>
          <a:xfrm rot="5400000">
            <a:off x="1342544" y="2636419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4">
            <a:extLst>
              <a:ext uri="{FF2B5EF4-FFF2-40B4-BE49-F238E27FC236}">
                <a16:creationId xmlns:a16="http://schemas.microsoft.com/office/drawing/2014/main" id="{1AA58814-B770-E343-ACF8-ED42C419FD1D}"/>
              </a:ext>
            </a:extLst>
          </p:cNvPr>
          <p:cNvSpPr/>
          <p:nvPr/>
        </p:nvSpPr>
        <p:spPr>
          <a:xfrm rot="5400000">
            <a:off x="1342546" y="447970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1" name="Isosceles Triangle 3">
            <a:extLst>
              <a:ext uri="{FF2B5EF4-FFF2-40B4-BE49-F238E27FC236}">
                <a16:creationId xmlns:a16="http://schemas.microsoft.com/office/drawing/2014/main" id="{A218B53B-3309-7B48-A88B-6590226B40D2}"/>
              </a:ext>
            </a:extLst>
          </p:cNvPr>
          <p:cNvSpPr/>
          <p:nvPr/>
        </p:nvSpPr>
        <p:spPr>
          <a:xfrm rot="5400000">
            <a:off x="1342545" y="3575887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4E894-6E80-4B46-85D0-4E94A0E83075}"/>
              </a:ext>
            </a:extLst>
          </p:cNvPr>
          <p:cNvSpPr txBox="1"/>
          <p:nvPr/>
        </p:nvSpPr>
        <p:spPr>
          <a:xfrm>
            <a:off x="861639" y="155660"/>
            <a:ext cx="10388009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Helvetica"/>
                <a:ea typeface="+mn-lt"/>
                <a:cs typeface="+mn-lt"/>
              </a:rPr>
              <a:t>KNOW THE INVENTORY</a:t>
            </a:r>
          </a:p>
        </p:txBody>
      </p:sp>
      <p:sp>
        <p:nvSpPr>
          <p:cNvPr id="12" name="Isosceles Triangle 4">
            <a:extLst>
              <a:ext uri="{FF2B5EF4-FFF2-40B4-BE49-F238E27FC236}">
                <a16:creationId xmlns:a16="http://schemas.microsoft.com/office/drawing/2014/main" id="{715311CA-04A3-4B1A-ADC0-DD4A019A8ACA}"/>
              </a:ext>
            </a:extLst>
          </p:cNvPr>
          <p:cNvSpPr/>
          <p:nvPr/>
        </p:nvSpPr>
        <p:spPr>
          <a:xfrm rot="5400000">
            <a:off x="1342547" y="5365072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EA777"/>
              </a:solidFill>
            </a:endParaRPr>
          </a:p>
        </p:txBody>
      </p:sp>
      <p:sp>
        <p:nvSpPr>
          <p:cNvPr id="14" name="Isosceles Triangle 3">
            <a:extLst>
              <a:ext uri="{FF2B5EF4-FFF2-40B4-BE49-F238E27FC236}">
                <a16:creationId xmlns:a16="http://schemas.microsoft.com/office/drawing/2014/main" id="{4D5862A1-FCBC-4E5A-88B4-62D673AA7F34}"/>
              </a:ext>
            </a:extLst>
          </p:cNvPr>
          <p:cNvSpPr/>
          <p:nvPr/>
        </p:nvSpPr>
        <p:spPr>
          <a:xfrm rot="5400000">
            <a:off x="1366856" y="1728795"/>
            <a:ext cx="235134" cy="202701"/>
          </a:xfrm>
          <a:prstGeom prst="triangle">
            <a:avLst/>
          </a:prstGeom>
          <a:solidFill>
            <a:srgbClr val="BEA7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6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{CA90DBE6-F334-8C4E-8726-08C0BA8E14A7}tf10001121</Template>
  <TotalTime>19794</TotalTime>
  <Words>248</Words>
  <Application>Microsoft Office PowerPoint</Application>
  <PresentationFormat>Widescreen</PresentationFormat>
  <Paragraphs>62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Office Theme</vt:lpstr>
      <vt:lpstr>HOSTING A WINNING OPEN HOUSE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SPHERE MARKETING</dc:title>
  <dc:creator>Kevin Davis</dc:creator>
  <cp:lastModifiedBy>Melissa Feroglia</cp:lastModifiedBy>
  <cp:revision>697</cp:revision>
  <dcterms:created xsi:type="dcterms:W3CDTF">2018-03-05T19:46:47Z</dcterms:created>
  <dcterms:modified xsi:type="dcterms:W3CDTF">2020-01-22T23:16:30Z</dcterms:modified>
</cp:coreProperties>
</file>